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19"/>
  </p:notesMasterIdLst>
  <p:handoutMasterIdLst>
    <p:handoutMasterId r:id="rId20"/>
  </p:handoutMasterIdLst>
  <p:sldIdLst>
    <p:sldId id="257" r:id="rId2"/>
    <p:sldId id="305" r:id="rId3"/>
    <p:sldId id="263" r:id="rId4"/>
    <p:sldId id="268" r:id="rId5"/>
    <p:sldId id="306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28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68140" autoAdjust="0"/>
  </p:normalViewPr>
  <p:slideViewPr>
    <p:cSldViewPr snapToGrid="0">
      <p:cViewPr varScale="1">
        <p:scale>
          <a:sx n="49" d="100"/>
          <a:sy n="49" d="100"/>
        </p:scale>
        <p:origin x="1494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3A8DBB9-FF4D-4FDA-AD34-27FA86519578}" type="datetime1">
              <a:rPr lang="zh-CN" altLang="en-US" smtClean="0"/>
              <a:t>2021/1/6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E1CCE20-FD2F-40C5-ABE3-3369F20AA0E6}" type="datetime1">
              <a:rPr lang="zh-CN" altLang="en-US" smtClean="0"/>
              <a:t>2021/1/6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/>
              <a:t>单击此处编辑母版文本样式</a:t>
            </a:r>
            <a:endParaRPr lang="en-US"/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149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The discrepancy of changes between cities now are more clear for all LMH jobs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4885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PCS definitions same, bigger degree for mid- &amp; high-</a:t>
            </a:r>
          </a:p>
          <a:p>
            <a:r>
              <a:rPr lang="en-US" altLang="zh-CN" dirty="0"/>
              <a:t>But for low-skill jobs there's no big difference between cities.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877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920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07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21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6964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57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53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042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First, we plot the employment shares among working-age adults, level relative to 1990 mean; later we will also look into only US-born workers. </a:t>
            </a:r>
          </a:p>
          <a:p>
            <a:pPr marL="171450" indent="-171450">
              <a:buFontTx/>
              <a:buChar char="-"/>
            </a:pPr>
            <a:r>
              <a:rPr lang="en-US" altLang="zh-CN" dirty="0"/>
              <a:t>In this case,  we didn’t group cities into city bins in advance. Instead, we plotted all the metropolitans against their log(population) using adjusted smoothing kernels</a:t>
            </a:r>
          </a:p>
          <a:p>
            <a:pPr marL="171450" indent="-171450">
              <a:buFontTx/>
              <a:buChar char="-"/>
            </a:pPr>
            <a:r>
              <a:rPr lang="en-US" altLang="zh-CN" dirty="0"/>
              <a:t>with 1990 mean wage definition, we can observe that larger cities have relatively smaller low-skill &amp; mid-skill jobs shares, while have bigger high-skill jobs share.</a:t>
            </a:r>
          </a:p>
          <a:p>
            <a:pPr marL="171450" indent="-171450">
              <a:buFontTx/>
              <a:buChar char="-"/>
            </a:pPr>
            <a:r>
              <a:rPr lang="en-US" altLang="zh-CN" dirty="0"/>
              <a:t>We will specifically look at the change between 1990 n 2015 later.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319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Using our </a:t>
            </a:r>
            <a:r>
              <a:rPr lang="en-US" altLang="zh-CN" dirty="0" err="1"/>
              <a:t>french</a:t>
            </a:r>
            <a:r>
              <a:rPr lang="en-US" altLang="zh-CN" dirty="0"/>
              <a:t> PCS classification, we have very similar patterns. But the changes for mid- and high- skill jobs are more significant than our previous definition.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002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Lets look at the changes between 1990 &amp; 2015.</a:t>
            </a:r>
          </a:p>
          <a:p>
            <a:r>
              <a:rPr lang="en-US" altLang="zh-CN" dirty="0"/>
              <a:t>More-populated cities have larger changes in low-skill and mid-skill </a:t>
            </a:r>
            <a:r>
              <a:rPr lang="en-US" altLang="zh-CN" dirty="0" err="1"/>
              <a:t>occs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While, for high-skill </a:t>
            </a:r>
            <a:r>
              <a:rPr lang="en-US" altLang="zh-CN" dirty="0" err="1"/>
              <a:t>occs</a:t>
            </a:r>
            <a:r>
              <a:rPr lang="en-US" altLang="zh-CN" dirty="0"/>
              <a:t>, there seems to be no difference between cities.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724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Using our French PCS classification, we have a similar pattern again. But the changes for mid- and high- skill jobs are more significant than our precious definition.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- And now more-populated cities also</a:t>
            </a:r>
            <a:r>
              <a:rPr lang="zh-CN" altLang="en-US" dirty="0"/>
              <a:t> </a:t>
            </a:r>
            <a:r>
              <a:rPr lang="en-US" altLang="zh-CN" dirty="0"/>
              <a:t>experience a larger increase in high-skill jobs than the less-populated 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6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altLang="zh-CN" dirty="0"/>
              <a:t>-  Then lets only consider us-born workers,</a:t>
            </a:r>
          </a:p>
          <a:p>
            <a:pPr marL="171450" indent="-171450">
              <a:buFontTx/>
              <a:buChar char="-"/>
            </a:pPr>
            <a:r>
              <a:rPr lang="en-US" altLang="zh-CN" dirty="0"/>
              <a:t>with 1990 mean wage definition, we can observe a similar pattern; while, the difference between large and small cities are more significant for all three job categories.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838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Using our French PCS classification, patterns are generally alike. But the changes for mid- and high- skill jobs are more significant than our previous definition. While low-skill line is flatter.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1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165B189A-A3BE-4ECF-A249-11E8A2B6EA9D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142050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EFCB426-BE2C-42A2-87C0-FD8C027B45CD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018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93C7F-AFDA-4941-8D3B-8405F91A0801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547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C223FF0-3499-43BE-8B3B-8F37DBB5F40B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01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C8EC3B1-17CF-4886-A2E2-27F23184DC43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47449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DBC076D-61A4-4453-ACAE-EFA203FF2D40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51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79AA12E-CC51-42CE-B04F-E786F196F829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869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5D38BF5-346E-45D9-9705-773016624599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047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D592F86-D6FF-4C2A-888B-B27BAFBDC2DF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737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21E2249-8724-49BF-8846-ED83F9AB2019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33450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1CB9B52-320F-43C5-AB64-68150ED46972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16110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D5F1005-0F7F-49A5-BB06-E61AFA3D1E51}" type="datetime1">
              <a:rPr lang="zh-CN" altLang="en-US" smtClean="0"/>
              <a:t>2021/1/6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8566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96213" y="2739886"/>
            <a:ext cx="7752522" cy="946568"/>
          </a:xfrm>
        </p:spPr>
        <p:txBody>
          <a:bodyPr rtlCol="0">
            <a:normAutofit/>
          </a:bodyPr>
          <a:lstStyle/>
          <a:p>
            <a:pPr algn="ctr" rtl="0"/>
            <a:r>
              <a:rPr lang="en-US" altLang="zh-CN" sz="5400" b="1" cap="none" dirty="0">
                <a:latin typeface="Arial" panose="020B0604020202020204" pitchFamily="34" charset="0"/>
                <a:cs typeface="Arial" panose="020B0604020202020204" pitchFamily="34" charset="0"/>
              </a:rPr>
              <a:t>Empirical Investigation</a:t>
            </a:r>
            <a:endParaRPr lang="zh-cn" sz="54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37800" y="3845083"/>
            <a:ext cx="6269347" cy="2831486"/>
          </a:xfrm>
        </p:spPr>
        <p:txBody>
          <a:bodyPr rtlCol="0">
            <a:normAutofit/>
          </a:bodyPr>
          <a:lstStyle/>
          <a:p>
            <a:pPr algn="ctr" rtl="0"/>
            <a:r>
              <a:rPr lang="en-US" altLang="zh-CN" sz="2400" cap="none" dirty="0">
                <a:latin typeface="Arial" panose="020B0604020202020204" pitchFamily="34" charset="0"/>
                <a:cs typeface="Arial" panose="020B0604020202020204" pitchFamily="34" charset="0"/>
              </a:rPr>
              <a:t>MSA-Level Labor Market Development, 1990-2015</a:t>
            </a:r>
          </a:p>
          <a:p>
            <a:pPr algn="ctr" rtl="0"/>
            <a:endParaRPr lang="en-US" altLang="zh-CN" sz="24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rtl="0"/>
            <a:endParaRPr lang="en-US" altLang="zh-CN" sz="24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rtl="0"/>
            <a:endParaRPr lang="en-US" altLang="zh-CN" sz="24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0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10/19/2020</a:t>
            </a:r>
            <a:endParaRPr lang="zh-cn" sz="2400" cap="none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4" descr="一张显示了建筑物、坐姿、长凳和侧边的图片&#10;&#10;说明自动生成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439479" cy="6857999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0C5DB52-FA52-4782-A147-8050C6732903}"/>
              </a:ext>
            </a:extLst>
          </p:cNvPr>
          <p:cNvCxnSpPr/>
          <p:nvPr/>
        </p:nvCxnSpPr>
        <p:spPr>
          <a:xfrm>
            <a:off x="4772025" y="3765768"/>
            <a:ext cx="7200900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485FCB-843A-44E5-9A95-6054BB9CB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046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73727" cy="70230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4000" dirty="0">
                <a:latin typeface="Arial" panose="020B0604020202020204" pitchFamily="34" charset="0"/>
              </a:rPr>
              <a:t>III.  </a:t>
            </a:r>
            <a:r>
              <a:rPr lang="en-US" altLang="zh-CN" sz="3600" dirty="0">
                <a:latin typeface="Arial" panose="020B0604020202020204" pitchFamily="34" charset="0"/>
              </a:rPr>
              <a:t>Occupational Employment Shares among </a:t>
            </a:r>
            <a:r>
              <a:rPr lang="en-US" altLang="zh-CN" sz="3600" b="1" dirty="0">
                <a:latin typeface="Arial" panose="020B0604020202020204" pitchFamily="34" charset="0"/>
              </a:rPr>
              <a:t>US-Born</a:t>
            </a:r>
            <a:r>
              <a:rPr lang="en-US" altLang="zh-CN" sz="3600" dirty="0">
                <a:latin typeface="Arial" panose="020B0604020202020204" pitchFamily="34" charset="0"/>
              </a:rPr>
              <a:t> Workers by MSA population, 1990-2015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652E70D-94C7-4567-8A42-D1FCFF2B1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240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73727" cy="70230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4000" dirty="0">
                <a:latin typeface="Arial" panose="020B0604020202020204" pitchFamily="34" charset="0"/>
              </a:rPr>
              <a:t>III.  </a:t>
            </a:r>
            <a:r>
              <a:rPr lang="en-US" altLang="zh-CN" sz="3600" dirty="0">
                <a:latin typeface="Arial" panose="020B0604020202020204" pitchFamily="34" charset="0"/>
              </a:rPr>
              <a:t>Occupational Employment Shares among </a:t>
            </a:r>
            <a:r>
              <a:rPr lang="en-US" altLang="zh-CN" sz="3600" b="1" dirty="0">
                <a:latin typeface="Arial" panose="020B0604020202020204" pitchFamily="34" charset="0"/>
              </a:rPr>
              <a:t>US-Born</a:t>
            </a:r>
            <a:r>
              <a:rPr lang="en-US" altLang="zh-CN" sz="3600" dirty="0">
                <a:latin typeface="Arial" panose="020B0604020202020204" pitchFamily="34" charset="0"/>
              </a:rPr>
              <a:t> Workers by MSA population, 1990-2015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D269F2-35AF-43B4-B50F-EA1CA629D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588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73727" cy="702305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Arial" panose="020B0604020202020204" pitchFamily="34" charset="0"/>
              </a:rPr>
              <a:t>IV.  </a:t>
            </a:r>
            <a:r>
              <a:rPr lang="en-US" altLang="zh-CN" sz="3600" dirty="0">
                <a:latin typeface="Arial" panose="020B0604020202020204" pitchFamily="34" charset="0"/>
              </a:rPr>
              <a:t>Reproduce Figure 7 with U.S. data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951DE47-E178-4F08-B3B8-E801CF3FD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972" y="952326"/>
            <a:ext cx="8146021" cy="5924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404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73727" cy="702305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Arial" panose="020B0604020202020204" pitchFamily="34" charset="0"/>
              </a:rPr>
              <a:t>IV.  </a:t>
            </a:r>
            <a:r>
              <a:rPr lang="en-US" altLang="zh-CN" sz="3600" dirty="0">
                <a:latin typeface="Arial" panose="020B0604020202020204" pitchFamily="34" charset="0"/>
              </a:rPr>
              <a:t>Reproduce Figure 7 with U.S. data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3B4A94-CBAE-4F01-B5DA-B7DE45323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73727" cy="702305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Arial" panose="020B0604020202020204" pitchFamily="34" charset="0"/>
              </a:rPr>
              <a:t>IV.  </a:t>
            </a:r>
            <a:r>
              <a:rPr lang="en-US" altLang="zh-CN" sz="3600" dirty="0">
                <a:latin typeface="Arial" panose="020B0604020202020204" pitchFamily="34" charset="0"/>
              </a:rPr>
              <a:t>Reproduce Figure 7 with U.S. data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8C40C2D-5023-486B-A8C5-35494451B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887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73727" cy="702305"/>
          </a:xfrm>
        </p:spPr>
        <p:txBody>
          <a:bodyPr>
            <a:normAutofit fontScale="90000"/>
          </a:bodyPr>
          <a:lstStyle/>
          <a:p>
            <a:r>
              <a:rPr lang="en-US" altLang="zh-CN" sz="4000" dirty="0">
                <a:latin typeface="Arial" panose="020B0604020202020204" pitchFamily="34" charset="0"/>
              </a:rPr>
              <a:t>IV.  </a:t>
            </a:r>
            <a:r>
              <a:rPr lang="en-US" altLang="zh-CN" sz="3600" dirty="0">
                <a:latin typeface="Arial" panose="020B0604020202020204" pitchFamily="34" charset="0"/>
              </a:rPr>
              <a:t>Reproduce Figure 7 among only </a:t>
            </a:r>
            <a:r>
              <a:rPr lang="en-US" altLang="zh-CN" sz="3600" b="1" dirty="0">
                <a:latin typeface="Arial" panose="020B0604020202020204" pitchFamily="34" charset="0"/>
              </a:rPr>
              <a:t>US-born workers</a:t>
            </a:r>
            <a:endParaRPr lang="zh-CN" altLang="en-US" sz="4000" b="1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117186-8AFA-4B25-845A-577D9A477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421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73727" cy="702305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Arial" panose="020B0604020202020204" pitchFamily="34" charset="0"/>
              </a:rPr>
              <a:t>IV.  </a:t>
            </a:r>
            <a:r>
              <a:rPr lang="en-US" altLang="zh-CN" sz="3600" dirty="0">
                <a:latin typeface="Arial" panose="020B0604020202020204" pitchFamily="34" charset="0"/>
              </a:rPr>
              <a:t>Reproduce Figure 7 with U.S. data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622D7A-F7C9-4698-8BE2-576890BBC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5120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B66693F-0129-4A00-9D4D-0B025C6D1611}"/>
              </a:ext>
            </a:extLst>
          </p:cNvPr>
          <p:cNvSpPr txBox="1"/>
          <p:nvPr/>
        </p:nvSpPr>
        <p:spPr>
          <a:xfrm>
            <a:off x="4720591" y="2460568"/>
            <a:ext cx="27508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481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5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Arial" panose="020B0604020202020204" pitchFamily="34" charset="0"/>
              </a:rPr>
              <a:t>I.	Two Occupational Classifications 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1833CA-4800-43FD-AB20-E0E60A66C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988908"/>
            <a:ext cx="10441858" cy="487849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1.  1990 Mean Wage Ranked, i.e. “12.5% ranked”</a:t>
            </a:r>
          </a:p>
          <a:p>
            <a:pPr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Low-paid jobs: Lowest 12.5% ranked in terms of average wages in 1990</a:t>
            </a:r>
          </a:p>
          <a:p>
            <a:pPr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High-paid jobs: Highest 12.5% ranked</a:t>
            </a:r>
          </a:p>
          <a:p>
            <a:pPr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Middle-paid jobs: All in between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200"/>
              </a:spcAft>
              <a:buClrTx/>
              <a:buSzTx/>
              <a:buNone/>
              <a:tabLst/>
              <a:defRPr/>
            </a:pPr>
            <a:r>
              <a:rPr kumimoji="0" lang="en-US" altLang="zh-CN" sz="280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Arial" panose="020B0604020202020204" pitchFamily="34" charset="0"/>
                <a:ea typeface="华文楷体" panose="02010600040101010101" pitchFamily="2" charset="-122"/>
                <a:cs typeface="Arial" panose="020B0604020202020204" pitchFamily="34" charset="0"/>
              </a:rPr>
              <a:t>2.   PCS French Definition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6B9E7D8-FB01-4AAA-ABE0-931434B0F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959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5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Arial" panose="020B0604020202020204" pitchFamily="34" charset="0"/>
              </a:rPr>
              <a:t>Plots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1833CA-4800-43FD-AB20-E0E60A66C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988908"/>
            <a:ext cx="9601200" cy="487849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n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Occupational Employment Shares among Working-Age Adults by MSA population, 1990-2015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Occupational Employment Shares among (only) 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US-Born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Workers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by MSA population, 1990-2015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Change in employment shares between 2015 and 1990 for L, M, H jobs per MSA</a:t>
            </a:r>
          </a:p>
          <a:p>
            <a:pPr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Changes in employment shares of middle-paid against high-paid jobs for individual cities, 1990-2015 (Percentage Point)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Changes in employment shares of middle-paid against high-paid jobs among 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US-Born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Workers for individual cities, 1990-2015 (Percentage Point)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6B9E7D8-FB01-4AAA-ABE0-931434B0F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883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4000" dirty="0">
                <a:latin typeface="Arial" panose="020B0604020202020204" pitchFamily="34" charset="0"/>
              </a:rPr>
              <a:t>II.  </a:t>
            </a:r>
            <a:r>
              <a:rPr lang="en-US" altLang="zh-CN" sz="3600" dirty="0">
                <a:latin typeface="Arial" panose="020B0604020202020204" pitchFamily="34" charset="0"/>
              </a:rPr>
              <a:t>Occupational Employment Shares among Working-Age Adults by MSA population, 1990-2015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0425E3A-7FCD-4CCF-B2E1-59BBAE489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02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4000" dirty="0">
                <a:latin typeface="Arial" panose="020B0604020202020204" pitchFamily="34" charset="0"/>
              </a:rPr>
              <a:t>II.  </a:t>
            </a:r>
            <a:r>
              <a:rPr lang="en-US" altLang="zh-CN" sz="3600" dirty="0">
                <a:latin typeface="Arial" panose="020B0604020202020204" pitchFamily="34" charset="0"/>
              </a:rPr>
              <a:t>Occupational Employment Shares among Working-Age Adults by MSA population, 1990-2015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5A6199-FB8B-4552-9E51-9E110A522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58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4000" dirty="0">
                <a:latin typeface="Arial" panose="020B0604020202020204" pitchFamily="34" charset="0"/>
              </a:rPr>
              <a:t>II.  </a:t>
            </a:r>
            <a:r>
              <a:rPr lang="en-US" altLang="zh-CN" sz="3600" dirty="0">
                <a:latin typeface="Arial" panose="020B0604020202020204" pitchFamily="34" charset="0"/>
              </a:rPr>
              <a:t>Occupational Employment Shares among Working-Age Adults by MSA population, 1990-2015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2DAAC31-4A24-46B1-88D6-56449281F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444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4000" dirty="0">
                <a:latin typeface="Arial" panose="020B0604020202020204" pitchFamily="34" charset="0"/>
              </a:rPr>
              <a:t>II.  </a:t>
            </a:r>
            <a:r>
              <a:rPr lang="en-US" altLang="zh-CN" sz="3600" dirty="0">
                <a:latin typeface="Arial" panose="020B0604020202020204" pitchFamily="34" charset="0"/>
              </a:rPr>
              <a:t>Occupational Employment Shares among Working-Age Adults by MSA population, 1990-2015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E8CA02B-BC01-4101-8452-B6CDEAD31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182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73727" cy="70230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4000" dirty="0">
                <a:latin typeface="Arial" panose="020B0604020202020204" pitchFamily="34" charset="0"/>
              </a:rPr>
              <a:t>III.  </a:t>
            </a:r>
            <a:r>
              <a:rPr lang="en-US" altLang="zh-CN" sz="3600" dirty="0">
                <a:latin typeface="Arial" panose="020B0604020202020204" pitchFamily="34" charset="0"/>
              </a:rPr>
              <a:t>Occupational Employment Shares among </a:t>
            </a:r>
            <a:r>
              <a:rPr lang="en-US" altLang="zh-CN" sz="3600" b="1" dirty="0">
                <a:latin typeface="Arial" panose="020B0604020202020204" pitchFamily="34" charset="0"/>
              </a:rPr>
              <a:t>US-Born</a:t>
            </a:r>
            <a:r>
              <a:rPr lang="en-US" altLang="zh-CN" sz="3600" dirty="0">
                <a:latin typeface="Arial" panose="020B0604020202020204" pitchFamily="34" charset="0"/>
              </a:rPr>
              <a:t> Workers by MSA population, 1990-2015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A03F6B9-FFB7-4B9D-9FB6-C7ED57CED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25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F18AB-1457-44C4-9A78-DD625C606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73727" cy="702305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CN" sz="4000" dirty="0">
                <a:latin typeface="Arial" panose="020B0604020202020204" pitchFamily="34" charset="0"/>
              </a:rPr>
              <a:t>III.  </a:t>
            </a:r>
            <a:r>
              <a:rPr lang="en-US" altLang="zh-CN" sz="3600" dirty="0">
                <a:latin typeface="Arial" panose="020B0604020202020204" pitchFamily="34" charset="0"/>
              </a:rPr>
              <a:t>Occupational Employment Shares among </a:t>
            </a:r>
            <a:r>
              <a:rPr lang="en-US" altLang="zh-CN" sz="3600" b="1" dirty="0">
                <a:latin typeface="Arial" panose="020B0604020202020204" pitchFamily="34" charset="0"/>
              </a:rPr>
              <a:t>US-Born</a:t>
            </a:r>
            <a:r>
              <a:rPr lang="en-US" altLang="zh-CN" sz="3600" dirty="0">
                <a:latin typeface="Arial" panose="020B0604020202020204" pitchFamily="34" charset="0"/>
              </a:rPr>
              <a:t> Workers by MSA population, 1990-2015</a:t>
            </a:r>
            <a:endParaRPr lang="zh-CN" altLang="en-US" sz="4000" dirty="0">
              <a:latin typeface="Arial" panose="020B0604020202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618DD8-A95C-4945-A955-7C01D6BC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9D003D-952F-4B18-AC3E-1F3C214B18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14547"/>
      </p:ext>
    </p:extLst>
  </p:cSld>
  <p:clrMapOvr>
    <a:masterClrMapping/>
  </p:clrMapOvr>
</p:sld>
</file>

<file path=ppt/theme/theme1.xml><?xml version="1.0" encoding="utf-8"?>
<a:theme xmlns:a="http://schemas.openxmlformats.org/drawingml/2006/main" name="剪切">
  <a:themeElements>
    <a:clrScheme name="剪切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剪切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剪切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2255</TotalTime>
  <Words>657</Words>
  <Application>Microsoft Office PowerPoint</Application>
  <PresentationFormat>Widescreen</PresentationFormat>
  <Paragraphs>81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Franklin Gothic Book</vt:lpstr>
      <vt:lpstr>Wingdings</vt:lpstr>
      <vt:lpstr>剪切</vt:lpstr>
      <vt:lpstr>Empirical Investigation</vt:lpstr>
      <vt:lpstr>I. Two Occupational Classifications </vt:lpstr>
      <vt:lpstr>Plots</vt:lpstr>
      <vt:lpstr>II.  Occupational Employment Shares among Working-Age Adults by MSA population, 1990-2015</vt:lpstr>
      <vt:lpstr>II.  Occupational Employment Shares among Working-Age Adults by MSA population, 1990-2015</vt:lpstr>
      <vt:lpstr>II.  Occupational Employment Shares among Working-Age Adults by MSA population, 1990-2015</vt:lpstr>
      <vt:lpstr>II.  Occupational Employment Shares among Working-Age Adults by MSA population, 1990-2015</vt:lpstr>
      <vt:lpstr>III.  Occupational Employment Shares among US-Born Workers by MSA population, 1990-2015</vt:lpstr>
      <vt:lpstr>III.  Occupational Employment Shares among US-Born Workers by MSA population, 1990-2015</vt:lpstr>
      <vt:lpstr>III.  Occupational Employment Shares among US-Born Workers by MSA population, 1990-2015</vt:lpstr>
      <vt:lpstr>III.  Occupational Employment Shares among US-Born Workers by MSA population, 1990-2015</vt:lpstr>
      <vt:lpstr>IV.  Reproduce Figure 7 with U.S. data</vt:lpstr>
      <vt:lpstr>IV.  Reproduce Figure 7 with U.S. data</vt:lpstr>
      <vt:lpstr>IV.  Reproduce Figure 7 with U.S. data</vt:lpstr>
      <vt:lpstr>IV.  Reproduce Figure 7 among only US-born workers</vt:lpstr>
      <vt:lpstr>IV.  Reproduce Figure 7 with U.S.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Empirical Investigation Employment Share</dc:title>
  <dc:creator>Ang Geer</dc:creator>
  <cp:lastModifiedBy>Geer Ang</cp:lastModifiedBy>
  <cp:revision>195</cp:revision>
  <dcterms:created xsi:type="dcterms:W3CDTF">2020-09-15T13:49:44Z</dcterms:created>
  <dcterms:modified xsi:type="dcterms:W3CDTF">2021-01-06T18:00:18Z</dcterms:modified>
</cp:coreProperties>
</file>

<file path=docProps/thumbnail.jpeg>
</file>